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68" r:id="rId2"/>
    <p:sldId id="256" r:id="rId3"/>
    <p:sldId id="273" r:id="rId4"/>
    <p:sldId id="257" r:id="rId5"/>
    <p:sldId id="258" r:id="rId6"/>
    <p:sldId id="274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79" r:id="rId17"/>
    <p:sldId id="278" r:id="rId18"/>
    <p:sldId id="284" r:id="rId19"/>
    <p:sldId id="281" r:id="rId20"/>
    <p:sldId id="285" r:id="rId21"/>
    <p:sldId id="286" r:id="rId22"/>
    <p:sldId id="277" r:id="rId23"/>
    <p:sldId id="271" r:id="rId24"/>
    <p:sldId id="287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E0FC-E5B4-470C-8E38-033D09C874B4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9E07B-3962-491E-A929-D4247B21A3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41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E07B-3962-491E-A929-D4247B21A3C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31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91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4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7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51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14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7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62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15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18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9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1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4B465-F363-433D-BE9B-E4F05055AC9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B09E-EDF9-43C3-80BD-963E043CE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11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4"/>
            <a:ext cx="12192000" cy="524510"/>
            <a:chOff x="0" y="6333744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9"/>
              <a:ext cx="12189460" cy="457200"/>
            </a:xfrm>
            <a:custGeom>
              <a:avLst/>
              <a:gdLst/>
              <a:ahLst/>
              <a:cxnLst/>
              <a:rect l="l" t="t" r="r" b="b"/>
              <a:pathLst>
                <a:path w="12189460" h="457200">
                  <a:moveTo>
                    <a:pt x="1218895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952" y="45719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BC57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33744"/>
              <a:ext cx="12189460" cy="64135"/>
            </a:xfrm>
            <a:custGeom>
              <a:avLst/>
              <a:gdLst/>
              <a:ahLst/>
              <a:cxnLst/>
              <a:rect l="l" t="t" r="r" b="b"/>
              <a:pathLst>
                <a:path w="12189460" h="64135">
                  <a:moveTo>
                    <a:pt x="12188952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12188952" y="64007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4176" y="715077"/>
            <a:ext cx="20681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u="none" spc="-405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sz="5400" b="1" u="none" spc="-455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5400" b="1" u="none" spc="-260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5400" b="1" u="none" spc="-375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sz="5400" b="1" u="none" spc="-170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GB" sz="5400" b="1" u="none" spc="-170" dirty="0" smtClean="0">
                <a:solidFill>
                  <a:srgbClr val="626F5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0403" y="2709232"/>
            <a:ext cx="9861108" cy="2518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5400" b="1" spc="-420" dirty="0">
                <a:solidFill>
                  <a:srgbClr val="FF0000"/>
                </a:solidFill>
                <a:latin typeface="Cambria"/>
                <a:cs typeface="Cambria"/>
              </a:rPr>
              <a:t>IoT and M2M </a:t>
            </a:r>
            <a:r>
              <a:rPr lang="en-US" sz="5400" b="1" spc="-420" dirty="0" smtClean="0">
                <a:solidFill>
                  <a:srgbClr val="FF0000"/>
                </a:solidFill>
                <a:latin typeface="Cambria"/>
                <a:cs typeface="Cambria"/>
              </a:rPr>
              <a:t>Communication </a:t>
            </a:r>
            <a:r>
              <a:rPr lang="en-US" sz="5400" b="1" spc="-420" dirty="0">
                <a:solidFill>
                  <a:srgbClr val="FF0000"/>
                </a:solidFill>
                <a:latin typeface="Cambria"/>
                <a:cs typeface="Cambria"/>
              </a:rPr>
              <a:t>&amp; IoT Platform Design Methodology</a:t>
            </a:r>
            <a:endParaRPr lang="en-IN" sz="5400" b="1" spc="-420" dirty="0">
              <a:solidFill>
                <a:srgbClr val="FF0000"/>
              </a:solidFill>
              <a:latin typeface="Cambria"/>
              <a:cs typeface="Cambria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5400" dirty="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5992" y="6031991"/>
            <a:ext cx="609600" cy="6095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73008" y="4538980"/>
            <a:ext cx="228219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6F2F9F"/>
                </a:solidFill>
                <a:latin typeface="Calibri"/>
                <a:cs typeface="Calibri"/>
              </a:rPr>
              <a:t>Lavanya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Santhosh </a:t>
            </a:r>
            <a:r>
              <a:rPr sz="2400" b="1" spc="-5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Dept.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CSE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F2F9F"/>
                </a:solidFill>
                <a:latin typeface="Calibri"/>
                <a:cs typeface="Calibri"/>
              </a:rPr>
              <a:t>D</a:t>
            </a:r>
            <a:r>
              <a:rPr sz="2400" b="1" spc="-204" dirty="0">
                <a:solidFill>
                  <a:srgbClr val="6F2F9F"/>
                </a:solidFill>
                <a:latin typeface="Calibri"/>
                <a:cs typeface="Calibri"/>
              </a:rPr>
              <a:t>r</a:t>
            </a:r>
            <a:r>
              <a:rPr sz="2400" b="1" spc="25" dirty="0">
                <a:solidFill>
                  <a:srgbClr val="6F2F9F"/>
                </a:solidFill>
                <a:latin typeface="Calibri"/>
                <a:cs typeface="Calibri"/>
              </a:rPr>
              <a:t>.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AI</a:t>
            </a:r>
            <a:r>
              <a:rPr sz="2400" b="1" spc="-204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,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B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n</a:t>
            </a:r>
            <a:r>
              <a:rPr sz="2400" b="1" spc="-60" dirty="0">
                <a:solidFill>
                  <a:srgbClr val="6F2F9F"/>
                </a:solidFill>
                <a:latin typeface="Calibri"/>
                <a:cs typeface="Calibri"/>
              </a:rPr>
              <a:t>g</a:t>
            </a:r>
            <a:r>
              <a:rPr sz="2400" b="1" spc="-10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6F2F9F"/>
                </a:solidFill>
                <a:latin typeface="Calibri"/>
                <a:cs typeface="Calibri"/>
              </a:rPr>
              <a:t>lur</a:t>
            </a:r>
            <a:r>
              <a:rPr sz="2400" b="1" dirty="0">
                <a:solidFill>
                  <a:srgbClr val="6F2F9F"/>
                </a:solidFill>
                <a:latin typeface="Calibri"/>
                <a:cs typeface="Calibri"/>
              </a:rPr>
              <a:t>u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49" y="15658"/>
            <a:ext cx="152065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10156952" cy="636905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M2M and IoT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24486" r="53886" b="62843"/>
          <a:stretch/>
        </p:blipFill>
        <p:spPr bwMode="auto">
          <a:xfrm>
            <a:off x="5791200" y="925163"/>
            <a:ext cx="3916895" cy="64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2" t="18664" r="30974" b="15583"/>
          <a:stretch/>
        </p:blipFill>
        <p:spPr bwMode="auto">
          <a:xfrm>
            <a:off x="552157" y="1567846"/>
            <a:ext cx="4275174" cy="426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26585" r="25307" b="27354"/>
          <a:stretch/>
        </p:blipFill>
        <p:spPr bwMode="auto">
          <a:xfrm>
            <a:off x="5954973" y="1810503"/>
            <a:ext cx="5862644" cy="188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1323" r="35335" b="77354"/>
          <a:stretch/>
        </p:blipFill>
        <p:spPr bwMode="auto">
          <a:xfrm>
            <a:off x="5954972" y="3988800"/>
            <a:ext cx="4448791" cy="46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2500" r="22983" b="63542"/>
          <a:stretch/>
        </p:blipFill>
        <p:spPr bwMode="auto">
          <a:xfrm>
            <a:off x="5954972" y="4739427"/>
            <a:ext cx="5755680" cy="104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9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686" y="747565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686" y="-717"/>
            <a:ext cx="8999855" cy="748282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5080">
              <a:lnSpc>
                <a:spcPts val="4830"/>
              </a:lnSpc>
              <a:spcBef>
                <a:spcPts val="1035"/>
              </a:spcBef>
            </a:pPr>
            <a:r>
              <a:rPr sz="4000" b="1" u="none" spc="-50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sz="4000" b="1" u="none" spc="-24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4000" b="1" u="none" spc="-3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FF</a:t>
            </a:r>
            <a:r>
              <a:rPr sz="4000" b="1" u="none" spc="15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17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000" b="1" u="none" spc="17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434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2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sz="4000" b="1" u="none" spc="21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1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-6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sz="4000" b="1" u="none" spc="17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31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sz="4000" b="1" u="none" spc="-87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sz="4000" b="1" u="none" spc="15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17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38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3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-58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sz="4000" b="1" u="none" spc="1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sz="4000" b="1" u="none" spc="-55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sz="4000" b="1" u="none" spc="1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47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000" b="1" u="none" spc="-409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26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  </a:t>
            </a:r>
            <a:r>
              <a:rPr sz="4000" b="1" u="none" spc="-3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</a:t>
            </a:r>
            <a:endParaRPr sz="4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133" y="1073942"/>
            <a:ext cx="7419685" cy="5784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473" y="1054972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473" y="213961"/>
            <a:ext cx="834263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42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sz="4000" b="1" u="none" spc="-20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4000" b="1" u="none" spc="-2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sz="4000" b="1" u="none" spc="-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sz="4000" b="1" u="none" spc="1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1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sz="4000" b="1" u="none" spc="1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36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1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sz="4000" b="1" u="none" spc="18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6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-4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sz="4000" b="1" u="none" spc="16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sz="4000" b="1" u="none" spc="-28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sz="4000" b="1" u="none" spc="-7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sz="4000" b="1" u="none" spc="13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EE</a:t>
            </a:r>
            <a:r>
              <a:rPr sz="4000" b="1" u="none" spc="-3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7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-48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sz="4000" b="1" u="none" spc="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sz="4000" b="1" u="none" spc="-45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sz="4000" b="1" u="none" spc="-4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4000" b="1" u="none" spc="39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sz="4000" b="1" u="none" spc="-345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sz="4000" b="1" u="none" spc="-4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sz="4000" b="1" u="none" spc="-4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4000" b="1" u="none" spc="-20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sz="4000" b="1" u="none" spc="-3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sz="4000" b="1" u="none" spc="-24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807" y="1461728"/>
            <a:ext cx="9365626" cy="5293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74" y="0"/>
            <a:ext cx="10156952" cy="636905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MCQ’s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6174" y="923507"/>
            <a:ext cx="10683922" cy="5093702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1. M2M is mostly ___________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Hardware centric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Software centric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Both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None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endParaRPr lang="en-GB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2. The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relation between IoT and M2M is ___________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IoT is part of M2M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M2M is the part of IoT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Both are same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None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endParaRPr lang="en-GB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3. The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communication network in M2M can be used ___________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Wireless medium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Wired medium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Both</a:t>
            </a:r>
          </a:p>
          <a:p>
            <a:pPr>
              <a:lnSpc>
                <a:spcPts val="2160"/>
              </a:lnSpc>
              <a:spcAft>
                <a:spcPts val="125"/>
              </a:spcAft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None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56952" cy="636905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MCQ’s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7547" y="937155"/>
            <a:ext cx="10931856" cy="5324535"/>
          </a:xfrm>
          <a:prstGeom prst="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. M2M applications would use ___________ for storage and analysis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Cloud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Local Machine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Both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None</a:t>
            </a:r>
          </a:p>
          <a:p>
            <a:endParaRPr lang="en-GB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5. Mostly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M2M network performs ___________ communication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One to many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Broadcast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One to one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Multicast</a:t>
            </a:r>
          </a:p>
          <a:p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6. To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enable the communication between remote M2M area networks ___________ devices are used.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a) Senosrs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b) Routers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c) Switches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d)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Gateways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0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636" y="220394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Conventional Network Architecture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346" y="1090595"/>
            <a:ext cx="6196436" cy="405922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8491" y="5383120"/>
            <a:ext cx="12242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Network devices in conventional n/w architectures are getting exceedingly complex with the increasing number of distributed protocol being implemented and the use of proprietary h/w and interfaces.</a:t>
            </a:r>
          </a:p>
        </p:txBody>
      </p:sp>
    </p:spTree>
    <p:extLst>
      <p:ext uri="{BB962C8B-B14F-4D97-AF65-F5344CB8AC3E}">
        <p14:creationId xmlns:p14="http://schemas.microsoft.com/office/powerpoint/2010/main" val="4888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06" y="318867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Defined </a:t>
            </a:r>
            <a:r>
              <a:rPr lang="en-IN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Networking - </a:t>
            </a:r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SDN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8821" y="1591358"/>
            <a:ext cx="7078904" cy="4824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910835"/>
            <a:ext cx="4776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Limitation of CSDN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Complex Network Device.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Management overhead.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Limited scalability.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07" y="304800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Defined </a:t>
            </a:r>
            <a:r>
              <a:rPr lang="en-IN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Networking - </a:t>
            </a:r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SDN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34369" y="1494429"/>
            <a:ext cx="10837490" cy="498825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SDN is a networking architecture that separates the control plane from the Data plane and centralizes the network controller. </a:t>
            </a:r>
            <a:endParaRPr lang="en-GB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SDN Simplifies data communication in N/W.</a:t>
            </a: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SDN maintains a unified view of the configuration, Management and provisioning simpler. </a:t>
            </a:r>
            <a:endParaRPr lang="en-GB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Architecture which aims to improve overall network performance and make networks agile and flexible by enabling a dynamic and programmatically efficient network configuration.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indent="0" algn="just">
              <a:buNone/>
            </a:pP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SDN is a technology that separates control plane management of network devices from underlying data plane that forwards network traffic in order to enable more automated provisioning and policy-based management of network resources.</a:t>
            </a: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07" y="304800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 of SDN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34369" y="2026693"/>
            <a:ext cx="10837490" cy="3923732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SDN Application: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Relay requests or networks through SDN controller using API.</a:t>
            </a: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SDN Controller: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Collects network information from hardware and sends this information to applications.</a:t>
            </a:r>
          </a:p>
          <a:p>
            <a:pPr algn="just"/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SDN Networking Device: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Helps in forwarding and data processing tasks.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10" y="113731"/>
            <a:ext cx="6136520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SDN Architecture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16" y="1035595"/>
            <a:ext cx="5749414" cy="58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292" y="205887"/>
            <a:ext cx="10016027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5400" b="1" spc="-420" dirty="0">
                <a:solidFill>
                  <a:srgbClr val="FF0000"/>
                </a:solidFill>
                <a:latin typeface="Cambria"/>
                <a:cs typeface="Cambria"/>
              </a:rPr>
              <a:t>High Level Architecture  of  </a:t>
            </a:r>
            <a:r>
              <a:rPr sz="5400" b="1" spc="-420" dirty="0">
                <a:solidFill>
                  <a:srgbClr val="FF0000"/>
                </a:solidFill>
                <a:latin typeface="Cambria"/>
                <a:cs typeface="Cambria"/>
              </a:rPr>
              <a:t>M2M</a:t>
            </a:r>
            <a:r>
              <a:rPr lang="en-GB" sz="5400" b="1" spc="-420" dirty="0" smtClean="0">
                <a:solidFill>
                  <a:srgbClr val="FF0000"/>
                </a:solidFill>
                <a:latin typeface="Cambria"/>
                <a:cs typeface="Cambria"/>
              </a:rPr>
              <a:t>/ IoT</a:t>
            </a:r>
            <a:endParaRPr sz="5400" b="1" spc="-42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17984" r="12392" b="16267"/>
          <a:stretch/>
        </p:blipFill>
        <p:spPr bwMode="auto">
          <a:xfrm>
            <a:off x="1420502" y="1461728"/>
            <a:ext cx="8719783" cy="51613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310" y="113731"/>
            <a:ext cx="6136520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Elements of SDN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455" y="810555"/>
            <a:ext cx="683503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Centralized Network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Programmable Open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Standard Communication Interface (OpenFlow)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Defined by Open Networking Foundation (ONF).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Broadly accepted protocol for southbound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With OF, the forwarding plane of the n/w devices can be directly accessed and manipulated.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Uses the concept of 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Flows can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be programmed.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OpenFlow protocol is implemented on both sides of the interface  b/w the controller and the network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Controller manages the OF switch via OF protocol.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Controller can add, update and delete flow entries in flow table. </a:t>
            </a:r>
          </a:p>
          <a:p>
            <a:pPr lvl="1"/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67" t="3456" r="14469" b="6677"/>
          <a:stretch/>
        </p:blipFill>
        <p:spPr>
          <a:xfrm>
            <a:off x="7342494" y="1910687"/>
            <a:ext cx="4394579" cy="3903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8322" y="5950424"/>
            <a:ext cx="186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OpenFlow Switch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75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21" y="113731"/>
            <a:ext cx="8134065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of OpenFlow flow Table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170" name="Picture 2" descr="OpenFlow V1.0.0 Flow Table Architecture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70" y="3117027"/>
            <a:ext cx="7277129" cy="342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3206" y="1030862"/>
            <a:ext cx="10153935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 Each flow table contains a set of flow entries.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 smtClean="0"/>
              <a:t>Each flow entry consists of match fields, counters and set of instructions to apply matching packets.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 smtClean="0"/>
              <a:t>Matching starts at the first flow table and may continue to additional flow tables of the pipeline. </a:t>
            </a:r>
          </a:p>
        </p:txBody>
      </p:sp>
    </p:spTree>
    <p:extLst>
      <p:ext uri="{BB962C8B-B14F-4D97-AF65-F5344CB8AC3E}">
        <p14:creationId xmlns:p14="http://schemas.microsoft.com/office/powerpoint/2010/main" val="358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07" y="304800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Defined </a:t>
            </a:r>
            <a:r>
              <a:rPr lang="en-IN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Networking - </a:t>
            </a:r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SDN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14907" y="1671850"/>
            <a:ext cx="10837490" cy="4510585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 Advantages: </a:t>
            </a:r>
          </a:p>
          <a:p>
            <a:pPr lvl="1" algn="just"/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Centralized Controller</a:t>
            </a:r>
          </a:p>
          <a:p>
            <a:pPr lvl="1" algn="just"/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Faster scaling &amp; Deployment</a:t>
            </a:r>
          </a:p>
          <a:p>
            <a:pPr lvl="1" algn="just"/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Lower Hardware cost</a:t>
            </a:r>
            <a:endParaRPr lang="en-IN" sz="2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/>
            <a:endParaRPr lang="en-GB" sz="28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Disadvantages:</a:t>
            </a:r>
          </a:p>
          <a:p>
            <a:pPr lvl="1" algn="just"/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Increased Complexity</a:t>
            </a:r>
          </a:p>
          <a:p>
            <a:pPr lvl="1" algn="just"/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Single point of failure.</a:t>
            </a:r>
          </a:p>
          <a:p>
            <a:pPr lvl="1" algn="just"/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Lesser Traditional Networking jobs.</a:t>
            </a: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024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767" y="250209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 Functions Virtualization </a:t>
            </a:r>
            <a:r>
              <a:rPr lang="en-US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NFV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48957" y="1323843"/>
            <a:ext cx="11670004" cy="6209722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GB" dirty="0"/>
              <a:t> </a:t>
            </a:r>
            <a:r>
              <a:rPr lang="en-GB" dirty="0" smtClean="0"/>
              <a:t>Technology that leverages virtualization to consolidate the heterogeneous network devices onto Industry standard high volume servers, switches and storage.</a:t>
            </a:r>
          </a:p>
          <a:p>
            <a:pPr algn="just">
              <a:lnSpc>
                <a:spcPct val="170000"/>
              </a:lnSpc>
            </a:pPr>
            <a:r>
              <a:rPr lang="en-GB" dirty="0" smtClean="0"/>
              <a:t> Complimentary to </a:t>
            </a:r>
            <a:r>
              <a:rPr lang="en-GB" dirty="0" smtClean="0"/>
              <a:t>SDN and provides infrastructure on which SDN can run.</a:t>
            </a:r>
            <a:endParaRPr lang="en-GB" dirty="0" smtClean="0"/>
          </a:p>
          <a:p>
            <a:pPr algn="just">
              <a:lnSpc>
                <a:spcPct val="170000"/>
              </a:lnSpc>
            </a:pPr>
            <a:r>
              <a:rPr lang="en-GB" dirty="0" smtClean="0"/>
              <a:t> Mutually beneficial to each other, but not dependent.</a:t>
            </a:r>
          </a:p>
          <a:p>
            <a:pPr algn="just">
              <a:lnSpc>
                <a:spcPct val="170000"/>
              </a:lnSpc>
            </a:pPr>
            <a:r>
              <a:rPr lang="en-GB" dirty="0"/>
              <a:t> </a:t>
            </a:r>
            <a:r>
              <a:rPr lang="en-GB" dirty="0" smtClean="0"/>
              <a:t>NFV comprises of Network functions implemented in s/w that run on virtualized resources in the cloud.</a:t>
            </a:r>
          </a:p>
          <a:p>
            <a:pPr algn="just">
              <a:lnSpc>
                <a:spcPct val="170000"/>
              </a:lnSpc>
            </a:pPr>
            <a:r>
              <a:rPr lang="en-GB" dirty="0"/>
              <a:t> </a:t>
            </a:r>
            <a:r>
              <a:rPr lang="en-GB" dirty="0" smtClean="0"/>
              <a:t>NFV enables separation of n/w functions which are implemented in s/w from the underlying h/w.</a:t>
            </a:r>
          </a:p>
          <a:p>
            <a:pPr algn="just">
              <a:lnSpc>
                <a:spcPct val="170000"/>
              </a:lnSpc>
            </a:pPr>
            <a:r>
              <a:rPr lang="en-GB" dirty="0"/>
              <a:t> </a:t>
            </a:r>
            <a:r>
              <a:rPr lang="en-GB" dirty="0" smtClean="0"/>
              <a:t>VNF </a:t>
            </a:r>
            <a:r>
              <a:rPr lang="en-GB" dirty="0" smtClean="0"/>
              <a:t>reduces the equipment costs and also reduces power consumption. </a:t>
            </a:r>
          </a:p>
          <a:p>
            <a:pPr algn="just">
              <a:lnSpc>
                <a:spcPct val="170000"/>
              </a:lnSpc>
            </a:pPr>
            <a:r>
              <a:rPr lang="en-GB" dirty="0"/>
              <a:t> </a:t>
            </a:r>
            <a:r>
              <a:rPr lang="en-GB" dirty="0" smtClean="0"/>
              <a:t>NFV is applicable only to data plane and control plane functions in fixed and mobile networks.</a:t>
            </a:r>
          </a:p>
          <a:p>
            <a:pPr marL="0" indent="0" algn="just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020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767" y="250209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 Functions Virtualization </a:t>
            </a:r>
            <a:r>
              <a:rPr lang="en-US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NFV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42" name="Picture 2" descr="What is NFVi (network functions virtualization infrastructure)? |  Definition from TechTarg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22" y="1623538"/>
            <a:ext cx="6499378" cy="42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830" y="1095677"/>
            <a:ext cx="54727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smtClean="0"/>
              <a:t> Standardized by European Telecommunication Standards Institute (ETSI).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dirty="0" smtClean="0"/>
              <a:t>Key elements of NFV architecture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 smtClean="0"/>
              <a:t>Virtualized Network Function: </a:t>
            </a:r>
            <a:r>
              <a:rPr lang="en-GB" dirty="0" smtClean="0"/>
              <a:t>S/w implementation of a n/w function which is capable of running over the NFV Infrastructure (NFVI</a:t>
            </a:r>
            <a:r>
              <a:rPr lang="en-GB" dirty="0" smtClean="0"/>
              <a:t>). </a:t>
            </a:r>
            <a:r>
              <a:rPr lang="en-GB" dirty="0" err="1" smtClean="0"/>
              <a:t>Eg</a:t>
            </a:r>
            <a:r>
              <a:rPr lang="en-GB" dirty="0" smtClean="0"/>
              <a:t>: </a:t>
            </a:r>
            <a:r>
              <a:rPr lang="en-GB" dirty="0" err="1" smtClean="0"/>
              <a:t>VFirewall</a:t>
            </a:r>
            <a:r>
              <a:rPr lang="en-GB" dirty="0" smtClean="0"/>
              <a:t>, </a:t>
            </a:r>
            <a:r>
              <a:rPr lang="en-GB" dirty="0" err="1" smtClean="0"/>
              <a:t>VRouter</a:t>
            </a:r>
            <a:r>
              <a:rPr lang="en-GB" dirty="0" smtClean="0"/>
              <a:t> etc.</a:t>
            </a:r>
            <a:endParaRPr lang="en-GB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 smtClean="0"/>
              <a:t>NFVI: </a:t>
            </a:r>
            <a:r>
              <a:rPr lang="en-GB" dirty="0" smtClean="0"/>
              <a:t>Includes Computer, n/w and storage resources that are visualized.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 smtClean="0"/>
              <a:t>NFV Management &amp; Orchestration: </a:t>
            </a:r>
            <a:r>
              <a:rPr lang="en-GB" dirty="0" smtClean="0"/>
              <a:t>Focuses on all virtualization-specific management tasks and covers the orchestration and life cycle management of physical and s/w resources that support the infrastructure virtualization and life cycle management of VNF’s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55" y="0"/>
            <a:ext cx="10156952" cy="63690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SDN &amp; </a:t>
            </a:r>
            <a:r>
              <a:rPr lang="en-US" b="1" u="none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NFV </a:t>
            </a:r>
            <a:r>
              <a:rPr lang="en-US" b="1" u="none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IoT</a:t>
            </a:r>
            <a:endParaRPr lang="en-IN" b="1" u="none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23599"/>
              </p:ext>
            </p:extLst>
          </p:nvPr>
        </p:nvGraphicFramePr>
        <p:xfrm>
          <a:off x="2210937" y="636905"/>
          <a:ext cx="8052179" cy="60816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2512"/>
                <a:gridCol w="4329667"/>
              </a:tblGrid>
              <a:tr h="29834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</a:t>
                      </a:r>
                      <a:endParaRPr lang="en-IN" sz="14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145" marR="23145" marT="57864" marB="57864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</a:t>
                      </a:r>
                      <a:endParaRPr lang="en-IN" sz="14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57864" marB="57864" anchor="b"/>
                </a:tc>
              </a:tr>
              <a:tr h="38630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architecture mainly focuses on data centers.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 is targeted at service providers or operators.</a:t>
                      </a:r>
                      <a:endParaRPr lang="en-IN" sz="14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695342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separates control plane and data forwarding plane by centralizing control and programmability of network.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 helps service providers or operators to virtualize functions like load balancing, routing, and policy management by transferring network functions from dedicated appliances to virtual servers.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38630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uses OpenFlow as a communication protocol.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There is no protocol determined yet for NFV.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38630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supports Open Networking Foundation.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 is driven by ETSI NFV Working group.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519418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Various enterprise networking software and hardware vendors are initiative supporters of SDN.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Telecom service providers or operators are prime initiative supporters of NFV.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38630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Corporate IT act as a Business initiator for SDN.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Service providers or operators act as a Business initiator for NFV.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38630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applications run on industry-standard servers or switches.</a:t>
                      </a:r>
                      <a:endParaRPr lang="en-IN" sz="14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 applications run on industry-standard servers.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59232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SDN reduces cost of network because now there is no need of expensive switches &amp; routers.</a:t>
                      </a:r>
                      <a:endParaRPr lang="en-IN" sz="14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NFV increases scalability and agility as well as speed up time-to-market as it dynamically allot hardware a level of capacity to network functions needed at a particular time.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  <a:tr h="1367279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Application of SDN: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Networking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Cloud orchestration</a:t>
                      </a:r>
                    </a:p>
                    <a:p>
                      <a:pPr fontAlgn="base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</a:p>
                    <a:p>
                      <a:pPr fontAlgn="base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</a:p>
                    <a:p>
                      <a:pPr fontAlgn="base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</a:p>
                    <a:p>
                      <a:pPr fontAlgn="base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</a:t>
                      </a:r>
                      <a:endParaRPr lang="en-IN" sz="14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Application of NFV: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Routers, firewalls, gateways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WAN accelerators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SLA assurance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Video Servers</a:t>
                      </a:r>
                    </a:p>
                    <a:p>
                      <a:pPr marL="342900" lvl="0" indent="-342900" fontAlgn="base">
                        <a:lnSpc>
                          <a:spcPts val="12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IN" sz="14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Content Delivery Networks (CDN)</a:t>
                      </a:r>
                      <a:endParaRPr lang="en-IN" sz="14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64" marR="57864" marT="81009" marB="81009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0546" y="997457"/>
            <a:ext cx="6743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484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39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4000" b="1" spc="-20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4000" b="1" spc="-415" dirty="0">
                <a:solidFill>
                  <a:srgbClr val="FF0000"/>
                </a:solidFill>
                <a:latin typeface="Cambria"/>
                <a:cs typeface="Cambria"/>
              </a:rPr>
              <a:t>H</a:t>
            </a:r>
            <a:r>
              <a:rPr sz="4000" b="1" spc="-229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4000" b="1" spc="-36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000" b="1" spc="13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4000" b="1" spc="-150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4000" b="1" spc="-31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4000" b="1" spc="-32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4000" b="1" spc="-12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4000" b="1" spc="-5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36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4000" b="1" spc="-20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4000" b="1" spc="-440" dirty="0">
                <a:solidFill>
                  <a:srgbClr val="FF0000"/>
                </a:solidFill>
                <a:latin typeface="Cambria"/>
                <a:cs typeface="Cambria"/>
              </a:rPr>
              <a:t>H</a:t>
            </a:r>
            <a:r>
              <a:rPr sz="4000" b="1" spc="-229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4000" b="1" spc="-36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000" b="1" spc="18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4000" b="1" spc="-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b="1" spc="110" dirty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4000" b="1" spc="-484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4000" b="1" spc="-5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14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4000" dirty="0"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t="22334" r="24138" b="15582"/>
          <a:stretch/>
        </p:blipFill>
        <p:spPr bwMode="auto">
          <a:xfrm>
            <a:off x="3119600" y="2110292"/>
            <a:ext cx="5546728" cy="42517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692" y="233182"/>
            <a:ext cx="6743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484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390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4000" b="1" spc="-20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4000" b="1" spc="-415" dirty="0">
                <a:solidFill>
                  <a:srgbClr val="FF0000"/>
                </a:solidFill>
                <a:latin typeface="Cambria"/>
                <a:cs typeface="Cambria"/>
              </a:rPr>
              <a:t>H</a:t>
            </a:r>
            <a:r>
              <a:rPr sz="4000" b="1" spc="-229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4000" b="1" spc="-36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000" b="1" spc="135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4000" b="1" spc="-150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4000" b="1" spc="-315" dirty="0">
                <a:solidFill>
                  <a:srgbClr val="FF0000"/>
                </a:solidFill>
                <a:latin typeface="Cambria"/>
                <a:cs typeface="Cambria"/>
              </a:rPr>
              <a:t>T</a:t>
            </a:r>
            <a:r>
              <a:rPr sz="4000" b="1" spc="-32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4000" b="1" spc="-125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4000" b="1" spc="-5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365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4000" b="1" spc="-20" dirty="0">
                <a:solidFill>
                  <a:srgbClr val="FF0000"/>
                </a:solidFill>
                <a:latin typeface="Cambria"/>
                <a:cs typeface="Cambria"/>
              </a:rPr>
              <a:t>C</a:t>
            </a:r>
            <a:r>
              <a:rPr sz="4000" b="1" spc="-440" dirty="0">
                <a:solidFill>
                  <a:srgbClr val="FF0000"/>
                </a:solidFill>
                <a:latin typeface="Cambria"/>
                <a:cs typeface="Cambria"/>
              </a:rPr>
              <a:t>H</a:t>
            </a:r>
            <a:r>
              <a:rPr sz="4000" b="1" spc="-229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4000" b="1" spc="-36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4000" b="1" spc="180" dirty="0">
                <a:solidFill>
                  <a:srgbClr val="FF0000"/>
                </a:solidFill>
                <a:latin typeface="Cambria"/>
                <a:cs typeface="Cambria"/>
              </a:rPr>
              <a:t>E</a:t>
            </a:r>
            <a:r>
              <a:rPr sz="4000" b="1" spc="-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000" b="1" spc="110" dirty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4000" b="1" spc="-484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4000" b="1" spc="-505" dirty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14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0378" y="1461728"/>
            <a:ext cx="10269149" cy="515333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95"/>
              </a:spcBef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endParaRPr lang="en-GB" sz="2000" b="1" spc="-10" dirty="0" smtClean="0">
              <a:solidFill>
                <a:srgbClr val="404040"/>
              </a:solidFill>
              <a:latin typeface="Cambria"/>
              <a:cs typeface="Cambria"/>
            </a:endParaRPr>
          </a:p>
          <a:p>
            <a:pPr marL="182880" indent="-170815">
              <a:spcBef>
                <a:spcPts val="95"/>
              </a:spcBef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spc="-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Machine-to-Machine</a:t>
            </a:r>
            <a:r>
              <a:rPr lang="en-GB" sz="2000" b="1" spc="3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(M2M)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20" dirty="0">
                <a:solidFill>
                  <a:srgbClr val="404040"/>
                </a:solidFill>
                <a:cs typeface="Calibri"/>
              </a:rPr>
              <a:t>refers</a:t>
            </a:r>
            <a:r>
              <a:rPr lang="en-GB" sz="2000" b="1" spc="2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to</a:t>
            </a:r>
            <a:r>
              <a:rPr lang="en-GB" sz="2000" b="1" spc="-10" dirty="0">
                <a:solidFill>
                  <a:srgbClr val="404040"/>
                </a:solidFill>
                <a:cs typeface="Calibri"/>
              </a:rPr>
              <a:t> networking </a:t>
            </a:r>
            <a:r>
              <a:rPr lang="en-GB" sz="2000" b="1" dirty="0">
                <a:solidFill>
                  <a:srgbClr val="404040"/>
                </a:solidFill>
                <a:cs typeface="Calibri"/>
              </a:rPr>
              <a:t>of</a:t>
            </a:r>
            <a:r>
              <a:rPr lang="en-GB" sz="2000" b="1" spc="2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machines</a:t>
            </a:r>
            <a:r>
              <a:rPr lang="en-GB" sz="2000" b="1" spc="5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or</a:t>
            </a:r>
            <a:r>
              <a:rPr lang="en-GB" sz="2000" b="1" spc="-1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devices</a:t>
            </a:r>
            <a:r>
              <a:rPr lang="en-GB" sz="2000" b="1" spc="2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for</a:t>
            </a:r>
            <a:r>
              <a:rPr lang="en-GB" sz="2000" b="1" spc="1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the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purpose</a:t>
            </a:r>
            <a:r>
              <a:rPr lang="en-GB" sz="2000" b="1" spc="-1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of </a:t>
            </a:r>
            <a:r>
              <a:rPr lang="en-GB" sz="2000" b="1" spc="-44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10" dirty="0">
                <a:solidFill>
                  <a:srgbClr val="404040"/>
                </a:solidFill>
                <a:cs typeface="Calibri"/>
              </a:rPr>
              <a:t>remote</a:t>
            </a:r>
            <a:r>
              <a:rPr lang="en-GB" sz="2000" b="1" spc="-2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monitoring</a:t>
            </a:r>
            <a:r>
              <a:rPr lang="en-GB" sz="2000" b="1" spc="-30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and</a:t>
            </a:r>
            <a:r>
              <a:rPr lang="en-GB" sz="2000" b="1" spc="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control</a:t>
            </a:r>
            <a:r>
              <a:rPr lang="en-GB" sz="2000" b="1" spc="-5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and</a:t>
            </a:r>
            <a:r>
              <a:rPr lang="en-GB" sz="2000" b="1" spc="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data</a:t>
            </a:r>
            <a:r>
              <a:rPr lang="en-GB" sz="2000" b="1" spc="-5" dirty="0">
                <a:solidFill>
                  <a:srgbClr val="404040"/>
                </a:solidFill>
                <a:cs typeface="Calibri"/>
              </a:rPr>
              <a:t> </a:t>
            </a:r>
            <a:r>
              <a:rPr lang="en-GB" sz="2000" b="1" spc="-15" dirty="0">
                <a:solidFill>
                  <a:srgbClr val="404040"/>
                </a:solidFill>
                <a:cs typeface="Calibri"/>
              </a:rPr>
              <a:t>exchange.</a:t>
            </a:r>
          </a:p>
          <a:p>
            <a:pPr marL="182880" indent="-170815">
              <a:lnSpc>
                <a:spcPct val="100000"/>
              </a:lnSpc>
              <a:spcBef>
                <a:spcPts val="95"/>
              </a:spcBef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endParaRPr lang="en-GB" sz="2000" b="1" spc="-10" dirty="0" smtClean="0">
              <a:solidFill>
                <a:srgbClr val="404040"/>
              </a:solidFill>
              <a:latin typeface="Cambria"/>
              <a:cs typeface="Cambria"/>
            </a:endParaRPr>
          </a:p>
          <a:p>
            <a:pPr marL="640080" lvl="1" indent="-170815">
              <a:spcBef>
                <a:spcPts val="95"/>
              </a:spcBef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spc="-10" dirty="0" smtClean="0">
                <a:solidFill>
                  <a:srgbClr val="404040"/>
                </a:solidFill>
                <a:latin typeface="Cambria"/>
                <a:cs typeface="Cambria"/>
              </a:rPr>
              <a:t>Time</a:t>
            </a:r>
            <a:r>
              <a:rPr lang="en-GB" sz="2000" b="1" spc="-20" dirty="0" smtClean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lang="en-GB" sz="2000" b="1" spc="-35" dirty="0">
                <a:solidFill>
                  <a:srgbClr val="404040"/>
                </a:solidFill>
                <a:latin typeface="Cambria"/>
                <a:cs typeface="Cambria"/>
              </a:rPr>
              <a:t>Tolerance</a:t>
            </a:r>
            <a:endParaRPr lang="en-GB" sz="2000" dirty="0">
              <a:latin typeface="Cambria"/>
              <a:cs typeface="Cambria"/>
            </a:endParaRPr>
          </a:p>
          <a:p>
            <a:pPr lvl="1">
              <a:spcBef>
                <a:spcPts val="40"/>
              </a:spcBef>
              <a:buClr>
                <a:srgbClr val="E38312"/>
              </a:buClr>
              <a:buFont typeface="Wingdings"/>
              <a:buChar char=""/>
            </a:pPr>
            <a:endParaRPr lang="en-GB" sz="3200" dirty="0">
              <a:latin typeface="Cambria"/>
              <a:cs typeface="Cambria"/>
            </a:endParaRPr>
          </a:p>
          <a:p>
            <a:pPr marL="640080" lvl="1" indent="-170815"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spc="-25" dirty="0">
                <a:solidFill>
                  <a:srgbClr val="404040"/>
                </a:solidFill>
                <a:latin typeface="Cambria"/>
                <a:cs typeface="Cambria"/>
              </a:rPr>
              <a:t>Low</a:t>
            </a:r>
            <a:r>
              <a:rPr lang="en-GB" sz="2000" b="1" spc="-10" dirty="0">
                <a:solidFill>
                  <a:srgbClr val="404040"/>
                </a:solidFill>
                <a:latin typeface="Cambria"/>
                <a:cs typeface="Cambria"/>
              </a:rPr>
              <a:t> Mobility</a:t>
            </a:r>
            <a:endParaRPr lang="en-GB" sz="2000" dirty="0">
              <a:latin typeface="Cambria"/>
              <a:cs typeface="Cambria"/>
            </a:endParaRPr>
          </a:p>
          <a:p>
            <a:pPr lvl="1">
              <a:spcBef>
                <a:spcPts val="5"/>
              </a:spcBef>
              <a:buClr>
                <a:srgbClr val="E38312"/>
              </a:buClr>
              <a:buFont typeface="Wingdings"/>
              <a:buChar char=""/>
            </a:pPr>
            <a:endParaRPr lang="en-GB" sz="3250" dirty="0">
              <a:latin typeface="Cambria"/>
              <a:cs typeface="Cambria"/>
            </a:endParaRPr>
          </a:p>
          <a:p>
            <a:pPr marL="640080" lvl="1" indent="-170815">
              <a:spcBef>
                <a:spcPts val="5"/>
              </a:spcBef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dirty="0">
                <a:solidFill>
                  <a:srgbClr val="404040"/>
                </a:solidFill>
                <a:latin typeface="Cambria"/>
                <a:cs typeface="Cambria"/>
              </a:rPr>
              <a:t>Scheduled</a:t>
            </a:r>
            <a:endParaRPr lang="en-GB" sz="2000" dirty="0">
              <a:latin typeface="Cambria"/>
              <a:cs typeface="Cambria"/>
            </a:endParaRPr>
          </a:p>
          <a:p>
            <a:pPr lvl="1">
              <a:spcBef>
                <a:spcPts val="45"/>
              </a:spcBef>
              <a:buClr>
                <a:srgbClr val="E38312"/>
              </a:buClr>
              <a:buFont typeface="Wingdings"/>
              <a:buChar char=""/>
            </a:pPr>
            <a:endParaRPr lang="en-GB" sz="3200" dirty="0">
              <a:latin typeface="Cambria"/>
              <a:cs typeface="Cambria"/>
            </a:endParaRPr>
          </a:p>
          <a:p>
            <a:pPr marL="640080" lvl="1" indent="-170815"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spc="-25" dirty="0">
                <a:solidFill>
                  <a:srgbClr val="404040"/>
                </a:solidFill>
                <a:latin typeface="Cambria"/>
                <a:cs typeface="Cambria"/>
              </a:rPr>
              <a:t>Low</a:t>
            </a:r>
            <a:r>
              <a:rPr lang="en-GB" sz="2000" b="1" spc="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lang="en-GB" sz="2000" b="1" spc="-10" dirty="0">
                <a:solidFill>
                  <a:srgbClr val="404040"/>
                </a:solidFill>
                <a:latin typeface="Cambria"/>
                <a:cs typeface="Cambria"/>
              </a:rPr>
              <a:t>on </a:t>
            </a:r>
            <a:r>
              <a:rPr lang="en-GB" sz="2000" b="1" spc="-30" dirty="0">
                <a:solidFill>
                  <a:srgbClr val="404040"/>
                </a:solidFill>
                <a:latin typeface="Cambria"/>
                <a:cs typeface="Cambria"/>
              </a:rPr>
              <a:t>power</a:t>
            </a:r>
            <a:r>
              <a:rPr lang="en-GB" sz="2000" b="1" spc="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lang="en-GB" sz="2000" b="1" spc="-10" dirty="0">
                <a:solidFill>
                  <a:srgbClr val="404040"/>
                </a:solidFill>
                <a:latin typeface="Cambria"/>
                <a:cs typeface="Cambria"/>
              </a:rPr>
              <a:t>consumption.</a:t>
            </a:r>
            <a:endParaRPr lang="en-GB" sz="2000" dirty="0">
              <a:latin typeface="Cambria"/>
              <a:cs typeface="Cambria"/>
            </a:endParaRPr>
          </a:p>
          <a:p>
            <a:pPr lvl="1">
              <a:spcBef>
                <a:spcPts val="40"/>
              </a:spcBef>
              <a:buClr>
                <a:srgbClr val="E38312"/>
              </a:buClr>
              <a:buFont typeface="Wingdings"/>
              <a:buChar char=""/>
            </a:pPr>
            <a:endParaRPr lang="en-GB" sz="3200" dirty="0">
              <a:latin typeface="Cambria"/>
              <a:cs typeface="Cambria"/>
            </a:endParaRPr>
          </a:p>
          <a:p>
            <a:pPr marL="640080" lvl="1" indent="-170815">
              <a:buClr>
                <a:srgbClr val="E38312"/>
              </a:buClr>
              <a:buFont typeface="Wingdings"/>
              <a:buChar char=""/>
              <a:tabLst>
                <a:tab pos="183515" algn="l"/>
              </a:tabLst>
            </a:pPr>
            <a:r>
              <a:rPr lang="en-GB" sz="2000" b="1" spc="-20" dirty="0">
                <a:solidFill>
                  <a:srgbClr val="404040"/>
                </a:solidFill>
                <a:latin typeface="Cambria"/>
                <a:cs typeface="Cambria"/>
              </a:rPr>
              <a:t>Packet</a:t>
            </a:r>
            <a:r>
              <a:rPr lang="en-GB" sz="2000" b="1" spc="-10" dirty="0">
                <a:solidFill>
                  <a:srgbClr val="404040"/>
                </a:solidFill>
                <a:latin typeface="Cambria"/>
                <a:cs typeface="Cambria"/>
              </a:rPr>
              <a:t> switched</a:t>
            </a:r>
            <a:endParaRPr lang="en-GB" sz="2000" dirty="0">
              <a:latin typeface="Cambria"/>
              <a:cs typeface="Cambria"/>
            </a:endParaRPr>
          </a:p>
          <a:p>
            <a:pPr marL="12700" marR="5080">
              <a:lnSpc>
                <a:spcPts val="2160"/>
              </a:lnSpc>
              <a:spcBef>
                <a:spcPts val="365"/>
              </a:spcBef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988" y="111295"/>
            <a:ext cx="67430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484" dirty="0" smtClean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sz="4000" b="1" spc="5" dirty="0" smtClean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4000" b="1" spc="-505" dirty="0" smtClean="0">
                <a:solidFill>
                  <a:srgbClr val="FF0000"/>
                </a:solidFill>
                <a:latin typeface="Cambria"/>
                <a:cs typeface="Cambria"/>
              </a:rPr>
              <a:t>M</a:t>
            </a:r>
            <a:r>
              <a:rPr lang="en-GB" sz="4000" b="1" spc="1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GB" sz="4000" b="1" spc="145" dirty="0" smtClean="0">
                <a:solidFill>
                  <a:srgbClr val="FF0000"/>
                </a:solidFill>
                <a:latin typeface="Cambria"/>
                <a:cs typeface="Cambria"/>
              </a:rPr>
              <a:t>System Architecture</a:t>
            </a:r>
            <a:endParaRPr sz="4000" dirty="0"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  <p:pic>
        <p:nvPicPr>
          <p:cNvPr id="2050" name="Picture 2" descr="Machine to Machine (M2M) in Hindi – IoT - मशीन टू मशीन क्या है?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60" y="1680092"/>
            <a:ext cx="8405884" cy="49985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63" y="15410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Block Diagram of M2M Gateway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52" y="1490659"/>
            <a:ext cx="6316394" cy="42348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6921305" y="1112312"/>
            <a:ext cx="507843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communication between M2M nodes and the M2M gateway is based on the communication protocols which are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native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to the M2M are network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M2M gateway performs protocol translations to enable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IP-connectivity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for M2M are networks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M2M gateway acts as a proxy performing translations from/to native protocols to/from Internet Protocol(IP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With an M2M gateway, each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node 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in an M2M area network appears as a virtualized node for external M2M area networks.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 Protocols of M2M and IoT</a:t>
            </a:r>
            <a:endParaRPr lang="en-IN" sz="4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1" y="1442671"/>
            <a:ext cx="10718879" cy="44516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862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6991"/>
            <a:ext cx="1095873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18700" algn="l"/>
              </a:tabLst>
            </a:pPr>
            <a:r>
              <a:rPr lang="en-GB" b="1" spc="-484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I </a:t>
            </a:r>
            <a:r>
              <a:rPr lang="en-GB" b="1" spc="-48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T</a:t>
            </a:r>
            <a:r>
              <a:rPr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658" r="17591" b="16438"/>
          <a:stretch/>
        </p:blipFill>
        <p:spPr bwMode="auto">
          <a:xfrm>
            <a:off x="2209800" y="1905000"/>
            <a:ext cx="7803715" cy="43089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118" y="825458"/>
            <a:ext cx="993203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18700" algn="l"/>
              </a:tabLst>
            </a:pPr>
            <a:r>
              <a:rPr lang="en-GB" dirty="0">
                <a:latin typeface="Algerian" pitchFamily="82" charset="0"/>
              </a:rPr>
              <a:t>M2M evolution to </a:t>
            </a:r>
            <a:r>
              <a:rPr lang="en-GB" dirty="0" smtClean="0">
                <a:latin typeface="Algerian" pitchFamily="82" charset="0"/>
              </a:rPr>
              <a:t>IoT</a:t>
            </a:r>
            <a:r>
              <a:rPr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7" y="33402"/>
            <a:ext cx="1140155" cy="142832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22945" r="6296" b="14726"/>
          <a:stretch/>
        </p:blipFill>
        <p:spPr bwMode="auto">
          <a:xfrm>
            <a:off x="334940" y="1678488"/>
            <a:ext cx="11841272" cy="455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7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13041</TotalTime>
  <Words>1149</Words>
  <Application>Microsoft Office PowerPoint</Application>
  <PresentationFormat>Widescreen</PresentationFormat>
  <Paragraphs>172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Cambria</vt:lpstr>
      <vt:lpstr>Symbol</vt:lpstr>
      <vt:lpstr>Times New Roman</vt:lpstr>
      <vt:lpstr>Wingdings</vt:lpstr>
      <vt:lpstr>Office Theme</vt:lpstr>
      <vt:lpstr>UNIT-2</vt:lpstr>
      <vt:lpstr>PowerPoint Presentation</vt:lpstr>
      <vt:lpstr>PowerPoint Presentation</vt:lpstr>
      <vt:lpstr>PowerPoint Presentation</vt:lpstr>
      <vt:lpstr>PowerPoint Presentation</vt:lpstr>
      <vt:lpstr>Block Diagram of M2M Gateway</vt:lpstr>
      <vt:lpstr>Communication Protocols of M2M and IoT</vt:lpstr>
      <vt:lpstr>  I o T </vt:lpstr>
      <vt:lpstr>M2M evolution to IoT </vt:lpstr>
      <vt:lpstr>M2M and IoT</vt:lpstr>
      <vt:lpstr>DIFFERENCE BETWEEN M2M AND  IOT</vt:lpstr>
      <vt:lpstr>DIFFERENCE BETWEEN M2M AND IOT</vt:lpstr>
      <vt:lpstr>MCQ’s</vt:lpstr>
      <vt:lpstr>MCQ’s</vt:lpstr>
      <vt:lpstr>Conventional Network Architecture</vt:lpstr>
      <vt:lpstr>Software Defined Networking - SDN</vt:lpstr>
      <vt:lpstr>Software Defined Networking - SDN</vt:lpstr>
      <vt:lpstr>Components of SDN</vt:lpstr>
      <vt:lpstr>SDN Architecture</vt:lpstr>
      <vt:lpstr>Key Elements of SDN</vt:lpstr>
      <vt:lpstr>Example of OpenFlow flow Table</vt:lpstr>
      <vt:lpstr>Software Defined Networking - SDN</vt:lpstr>
      <vt:lpstr>Network Functions Virtualization NFV</vt:lpstr>
      <vt:lpstr>Network Functions Virtualization NFV</vt:lpstr>
      <vt:lpstr>SDN &amp; NFV for IoT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</dc:title>
  <dc:creator>admin</dc:creator>
  <cp:lastModifiedBy>admin</cp:lastModifiedBy>
  <cp:revision>75</cp:revision>
  <dcterms:created xsi:type="dcterms:W3CDTF">2024-10-14T15:25:05Z</dcterms:created>
  <dcterms:modified xsi:type="dcterms:W3CDTF">2024-11-12T04:30:11Z</dcterms:modified>
</cp:coreProperties>
</file>